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embeddedFontLst>
    <p:embeddedFont>
      <p:font typeface="Quattrocento"/>
      <p:regular r:id="rId24"/>
      <p:bold r:id="rId25"/>
    </p:embeddedFont>
    <p:embeddedFont>
      <p:font typeface="Lora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Quattrocen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ora-regular.fntdata"/><Relationship Id="rId25" Type="http://schemas.openxmlformats.org/officeDocument/2006/relationships/font" Target="fonts/Quattrocento-bold.fntdata"/><Relationship Id="rId28" Type="http://schemas.openxmlformats.org/officeDocument/2006/relationships/font" Target="fonts/Lora-italic.fntdata"/><Relationship Id="rId27" Type="http://schemas.openxmlformats.org/officeDocument/2006/relationships/font" Target="fonts/Lor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or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28015f8c6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28015f8c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f1926a30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3f1926a305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f1926a30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3f1926a305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28015f8c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28015f8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28015f8c6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28015f8c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28015f8c6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28015f8c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f1926a3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3f1926a30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Impact"/>
              <a:buNone/>
              <a:defRPr b="0" i="0" sz="80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 rot="5400000">
            <a:off x="2590800" y="-990600"/>
            <a:ext cx="3886200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 rot="5400000">
            <a:off x="-1028700" y="2476500"/>
            <a:ext cx="54101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 rot="5400000">
            <a:off x="3009900" y="266701"/>
            <a:ext cx="4876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29;p4"/>
          <p:cNvSpPr txBox="1"/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620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82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7589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7589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46451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46451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1" name="Google Shape;51;p6"/>
          <p:cNvCxnSpPr/>
          <p:nvPr/>
        </p:nvCxnSpPr>
        <p:spPr>
          <a:xfrm>
            <a:off x="758952" y="1249362"/>
            <a:ext cx="3657600" cy="1588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" name="Google Shape;52;p6"/>
          <p:cNvCxnSpPr/>
          <p:nvPr/>
        </p:nvCxnSpPr>
        <p:spPr>
          <a:xfrm>
            <a:off x="4645152" y="1249362"/>
            <a:ext cx="3657600" cy="1588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9"/>
          <p:cNvCxnSpPr/>
          <p:nvPr/>
        </p:nvCxnSpPr>
        <p:spPr>
          <a:xfrm rot="5400000">
            <a:off x="1677194" y="2514600"/>
            <a:ext cx="3810000" cy="1588"/>
          </a:xfrm>
          <a:prstGeom prst="straightConnector1">
            <a:avLst/>
          </a:prstGeom>
          <a:noFill/>
          <a:ln cap="flat" cmpd="sng" w="15875">
            <a:solidFill>
              <a:srgbClr val="97979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758952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10"/>
          <p:cNvSpPr/>
          <p:nvPr>
            <p:ph idx="2" type="pic"/>
          </p:nvPr>
        </p:nvSpPr>
        <p:spPr>
          <a:xfrm>
            <a:off x="777240" y="457200"/>
            <a:ext cx="7543800" cy="289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850392" y="3505200"/>
            <a:ext cx="7391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marceshur@dadeschools.net" TargetMode="External"/><Relationship Id="rId4" Type="http://schemas.openxmlformats.org/officeDocument/2006/relationships/hyperlink" Target="mailto:tammylaw@dadeschools.net" TargetMode="External"/><Relationship Id="rId5" Type="http://schemas.openxmlformats.org/officeDocument/2006/relationships/hyperlink" Target="mailto:lemagilliard@dadeschools.ne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ctrTitle"/>
          </p:nvPr>
        </p:nvSpPr>
        <p:spPr>
          <a:xfrm>
            <a:off x="762000" y="16002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Impact"/>
              <a:buNone/>
            </a:pPr>
            <a:r>
              <a:rPr lang="en-US">
                <a:solidFill>
                  <a:schemeClr val="lt1"/>
                </a:solidFill>
              </a:rPr>
              <a:t>Gold Coast</a:t>
            </a:r>
            <a:r>
              <a:rPr b="0" i="0" lang="en-US" sz="8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REGION </a:t>
            </a:r>
            <a:endParaRPr/>
          </a:p>
        </p:txBody>
      </p:sp>
      <p:sp>
        <p:nvSpPr>
          <p:cNvPr id="94" name="Google Shape;94;p13"/>
          <p:cNvSpPr txBox="1"/>
          <p:nvPr>
            <p:ph idx="1" type="subTitle"/>
          </p:nvPr>
        </p:nvSpPr>
        <p:spPr>
          <a:xfrm>
            <a:off x="762000" y="3205900"/>
            <a:ext cx="7772400" cy="24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54D79"/>
                </a:solidFill>
                <a:latin typeface="Quattrocento"/>
                <a:ea typeface="Quattrocento"/>
                <a:cs typeface="Quattrocento"/>
                <a:sym typeface="Quattrocento"/>
              </a:rPr>
              <a:t>Welcome to the </a:t>
            </a:r>
            <a:endParaRPr b="1" i="0" sz="4800" u="none" cap="none" strike="noStrike">
              <a:solidFill>
                <a:srgbClr val="054D79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54D79"/>
                </a:solidFill>
                <a:latin typeface="Quattrocento"/>
                <a:ea typeface="Quattrocento"/>
                <a:cs typeface="Quattrocento"/>
                <a:sym typeface="Quattrocento"/>
              </a:rPr>
              <a:t>201</a:t>
            </a:r>
            <a:r>
              <a:rPr b="1" lang="en-US" sz="4800">
                <a:solidFill>
                  <a:srgbClr val="054D79"/>
                </a:solidFill>
                <a:latin typeface="Quattrocento"/>
                <a:ea typeface="Quattrocento"/>
                <a:cs typeface="Quattrocento"/>
                <a:sym typeface="Quattrocento"/>
              </a:rPr>
              <a:t>9</a:t>
            </a:r>
            <a:r>
              <a:rPr b="1" i="0" lang="en-US" sz="4800" u="none" cap="none" strike="noStrike">
                <a:solidFill>
                  <a:srgbClr val="054D79"/>
                </a:solidFill>
                <a:latin typeface="Quattrocento"/>
                <a:ea typeface="Quattrocento"/>
                <a:cs typeface="Quattrocento"/>
                <a:sym typeface="Quattrocento"/>
              </a:rPr>
              <a:t> – 20</a:t>
            </a:r>
            <a:r>
              <a:rPr b="1" lang="en-US" sz="4800">
                <a:solidFill>
                  <a:srgbClr val="054D79"/>
                </a:solidFill>
                <a:latin typeface="Quattrocento"/>
                <a:ea typeface="Quattrocento"/>
                <a:cs typeface="Quattrocento"/>
                <a:sym typeface="Quattrocento"/>
              </a:rPr>
              <a:t>20</a:t>
            </a:r>
            <a:r>
              <a:rPr b="1" i="0" lang="en-US" sz="4800" u="none" cap="none" strike="noStrike">
                <a:solidFill>
                  <a:srgbClr val="054D79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endParaRPr b="1" i="0" sz="4800" u="none" cap="none" strike="noStrike">
              <a:solidFill>
                <a:srgbClr val="054D79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54D79"/>
                </a:solidFill>
                <a:latin typeface="Quattrocento"/>
                <a:ea typeface="Quattrocento"/>
                <a:cs typeface="Quattrocento"/>
                <a:sym typeface="Quattrocento"/>
              </a:rPr>
              <a:t>HOSA School Year!!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1219200" y="3810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6598C"/>
              </a:buClr>
              <a:buSzPts val="5400"/>
              <a:buFont typeface="Impact"/>
              <a:buNone/>
            </a:pPr>
            <a:r>
              <a:rPr b="0" i="0" lang="en-US" sz="5400" u="none" cap="none" strike="noStrike">
                <a:solidFill>
                  <a:srgbClr val="06598C"/>
                </a:solidFill>
                <a:latin typeface="Impact"/>
                <a:ea typeface="Impact"/>
                <a:cs typeface="Impact"/>
                <a:sym typeface="Impact"/>
              </a:rPr>
              <a:t>STATE CONFERENCE</a:t>
            </a:r>
            <a:endParaRPr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264400" y="1524000"/>
            <a:ext cx="8411400" cy="48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7432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indent="-223520" lvl="0" marL="27432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April 2-5, 2020 Marriott World Center</a:t>
            </a:r>
            <a:r>
              <a:rPr b="1" lang="en-US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Orlando, Florida</a:t>
            </a:r>
            <a:endParaRPr sz="2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23520" lvl="0" marL="27432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Char char="•"/>
            </a:pPr>
            <a:r>
              <a:rPr b="1" lang="en-US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Registration deadline February 24, 2020</a:t>
            </a:r>
            <a:endParaRPr b="1" sz="2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23520" lvl="0" marL="27432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Char char="•"/>
            </a:pPr>
            <a:r>
              <a:rPr lang="en-US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Advisors who submit all forms (medical liability &amp; code of ethics for students/chaperones) with 100% accuracy and school check by the due date will receive a $25 gift card from Florida HOSA.</a:t>
            </a:r>
            <a:endParaRPr sz="2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23520" lvl="0" marL="27432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Char char="•"/>
            </a:pP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Travel- Bus transportation provided MDCPS  (no private or charter schools)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223520" lvl="0" marL="27432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Char char="•"/>
            </a:pP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Hotel:-  ½ of the hotel room rate will be reimbursed (zero balance hotel room receipt required)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223520" lvl="0" marL="27432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Char char="•"/>
            </a:pPr>
            <a:r>
              <a:rPr lang="en-US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Advisors attending must register to judge/assist at least one competitive event in order to be reimbursed for ½ hotel room &amp; HOSA SLC registration. </a:t>
            </a:r>
            <a:endParaRPr sz="2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23520" lvl="0" marL="27432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SLC will require tickets to enter sessions. Parents and chaperones must register for SLC in order to attend Opening, Recognition, and Award Ceremonies</a:t>
            </a:r>
            <a:endParaRPr sz="2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t/>
            </a:r>
            <a:endParaRPr b="1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1219200" y="381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6598C"/>
              </a:buClr>
              <a:buSzPts val="4860"/>
              <a:buFont typeface="Impact"/>
              <a:buNone/>
            </a:pPr>
            <a:r>
              <a:rPr b="0" i="0" lang="en-US" sz="4860" u="none" cap="none" strike="noStrike">
                <a:solidFill>
                  <a:srgbClr val="06598C"/>
                </a:solidFill>
                <a:latin typeface="Impact"/>
                <a:ea typeface="Impact"/>
                <a:cs typeface="Impact"/>
                <a:sym typeface="Impact"/>
              </a:rPr>
              <a:t>INTERNATIONAL CONFERENCE</a:t>
            </a:r>
            <a:endParaRPr/>
          </a:p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762000" y="2209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June 24-28, 2020 Houston Convention Center Houston, TX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Registration deadline May 8, 2020 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Registration fee will be paid for the advisor and 1st place winners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Travel- Airline tickets will be paid for advisor and 1st place only through Business Travel Advisors (</a:t>
            </a:r>
            <a:r>
              <a:rPr b="1" i="1"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courtesy corps allowed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Hotel rooms will </a:t>
            </a:r>
            <a:r>
              <a:rPr b="1" lang="en-US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reimbursed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Meals  will </a:t>
            </a:r>
            <a:r>
              <a:rPr b="1" lang="en-US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reimbursed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762000" y="457200"/>
            <a:ext cx="8161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6598C"/>
              </a:buClr>
              <a:buSzPts val="4800"/>
              <a:buFont typeface="Impact"/>
              <a:buNone/>
            </a:pPr>
            <a:r>
              <a:rPr lang="en-US" sz="4800">
                <a:solidFill>
                  <a:srgbClr val="06598C"/>
                </a:solidFill>
              </a:rPr>
              <a:t>Spring Leadership Conference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762000" y="1752600"/>
            <a:ext cx="7543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</a:pPr>
            <a:r>
              <a:rPr lang="en-US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January 28, 2020– Installation &amp; Award Ceremony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</a:pPr>
            <a:r>
              <a:rPr lang="en-US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Double Tree Hilton Airport  ($25.00 ticket)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</a:pPr>
            <a:r>
              <a:rPr lang="en-US">
                <a:solidFill>
                  <a:schemeClr val="dk1"/>
                </a:solidFill>
                <a:highlight>
                  <a:schemeClr val="lt1"/>
                </a:highlight>
                <a:latin typeface="Lora"/>
                <a:ea typeface="Lora"/>
                <a:cs typeface="Lora"/>
                <a:sym typeface="Lora"/>
              </a:rPr>
              <a:t>Bus transportation provided for MDCPS (no  charter schools and private schools.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Lora"/>
              <a:ea typeface="Lora"/>
              <a:cs typeface="Lora"/>
              <a:sym typeface="Lora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</a:pPr>
            <a:r>
              <a:rPr lang="en-US">
                <a:solidFill>
                  <a:schemeClr val="dk1"/>
                </a:solidFill>
                <a:highlight>
                  <a:schemeClr val="lt1"/>
                </a:highlight>
                <a:latin typeface="Lora"/>
                <a:ea typeface="Lora"/>
                <a:cs typeface="Lora"/>
                <a:sym typeface="Lora"/>
              </a:rPr>
              <a:t>Official HOSA dress code required!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Lora"/>
              <a:ea typeface="Lora"/>
              <a:cs typeface="Lora"/>
              <a:sym typeface="Lora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</a:pPr>
            <a:r>
              <a:rPr lang="en-US">
                <a:solidFill>
                  <a:schemeClr val="dk1"/>
                </a:solidFill>
                <a:highlight>
                  <a:schemeClr val="lt1"/>
                </a:highlight>
                <a:latin typeface="Lora"/>
                <a:ea typeface="Lora"/>
                <a:cs typeface="Lora"/>
                <a:sym typeface="Lora"/>
              </a:rPr>
              <a:t>1st-3rd place winners will move on to SLC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881075" y="457200"/>
            <a:ext cx="7524600" cy="98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6598C"/>
              </a:buClr>
              <a:buSzPts val="4860"/>
              <a:buFont typeface="Impact"/>
              <a:buNone/>
            </a:pPr>
            <a:r>
              <a:rPr lang="en-US" sz="4860">
                <a:solidFill>
                  <a:srgbClr val="06598C"/>
                </a:solidFill>
              </a:rPr>
              <a:t>GOLD COAST ONLINE ACCESS </a:t>
            </a:r>
            <a:endParaRPr/>
          </a:p>
        </p:txBody>
      </p:sp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455125" y="1322025"/>
            <a:ext cx="8442900" cy="53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489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ora"/>
              <a:buChar char="•"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HOSA Website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248920" lvl="0" marL="27432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ora"/>
              <a:buChar char="•"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HOSA Officers Application Process: </a:t>
            </a:r>
            <a:r>
              <a:rPr b="1" lang="en-US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September 16-27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287019" lvl="1" marL="59436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ora"/>
              <a:buChar char="•"/>
            </a:pPr>
            <a:r>
              <a:rPr b="1" lang="en-US" sz="2400">
                <a:latin typeface="Lora"/>
                <a:ea typeface="Lora"/>
                <a:cs typeface="Lora"/>
                <a:sym typeface="Lora"/>
              </a:rPr>
              <a:t>Endorsement of Candidate Form (scan and email to me lemagilliard@dadeschools.net)</a:t>
            </a:r>
            <a:endParaRPr b="1" sz="2400">
              <a:latin typeface="Lora"/>
              <a:ea typeface="Lora"/>
              <a:cs typeface="Lora"/>
              <a:sym typeface="Lora"/>
            </a:endParaRPr>
          </a:p>
          <a:p>
            <a:pPr indent="-287019" lvl="1" marL="59436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ora"/>
              <a:buChar char="•"/>
            </a:pPr>
            <a:r>
              <a:rPr b="1" lang="en-US" sz="2400">
                <a:latin typeface="Lora"/>
                <a:ea typeface="Lora"/>
                <a:cs typeface="Lora"/>
                <a:sym typeface="Lora"/>
              </a:rPr>
              <a:t>Electronic HOSA Application</a:t>
            </a:r>
            <a:endParaRPr b="1" sz="2400">
              <a:latin typeface="Lora"/>
              <a:ea typeface="Lora"/>
              <a:cs typeface="Lora"/>
              <a:sym typeface="Lora"/>
            </a:endParaRPr>
          </a:p>
          <a:p>
            <a:pPr indent="-287019" lvl="1" marL="594360" marR="0" rtl="0" algn="l">
              <a:spcBef>
                <a:spcPts val="560"/>
              </a:spcBef>
              <a:spcAft>
                <a:spcPts val="0"/>
              </a:spcAft>
              <a:buSzPts val="2400"/>
              <a:buFont typeface="Lora"/>
              <a:buChar char="•"/>
            </a:pPr>
            <a:r>
              <a:rPr b="1" lang="en-US" sz="2400">
                <a:latin typeface="Lora"/>
                <a:ea typeface="Lora"/>
                <a:cs typeface="Lora"/>
                <a:sym typeface="Lora"/>
              </a:rPr>
              <a:t>Paid Region, State, and National Dues </a:t>
            </a:r>
            <a:endParaRPr b="1" sz="2400">
              <a:latin typeface="Lora"/>
              <a:ea typeface="Lora"/>
              <a:cs typeface="Lora"/>
              <a:sym typeface="Lora"/>
            </a:endParaRPr>
          </a:p>
          <a:p>
            <a:pPr indent="-287019" lvl="1" marL="594360" marR="0" rtl="0" algn="l">
              <a:spcBef>
                <a:spcPts val="560"/>
              </a:spcBef>
              <a:spcAft>
                <a:spcPts val="0"/>
              </a:spcAft>
              <a:buSzPts val="2400"/>
              <a:buFont typeface="Lora"/>
              <a:buChar char="•"/>
            </a:pPr>
            <a:r>
              <a:rPr b="1" lang="en-US" sz="2400">
                <a:latin typeface="Lora"/>
                <a:ea typeface="Lora"/>
                <a:cs typeface="Lora"/>
                <a:sym typeface="Lora"/>
              </a:rPr>
              <a:t>Electronic Exam (80% pass rate to qualify)</a:t>
            </a:r>
            <a:endParaRPr b="1" sz="2400">
              <a:latin typeface="Lora"/>
              <a:ea typeface="Lora"/>
              <a:cs typeface="Lora"/>
              <a:sym typeface="Lora"/>
            </a:endParaRPr>
          </a:p>
          <a:p>
            <a:pPr indent="-248920" lvl="0" marL="27432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ora"/>
              <a:buChar char="•"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Email Lema Gilliard </a:t>
            </a:r>
            <a:r>
              <a:rPr b="1" lang="en-US">
                <a:latin typeface="Lora"/>
                <a:ea typeface="Lora"/>
                <a:cs typeface="Lora"/>
                <a:sym typeface="Lora"/>
              </a:rPr>
              <a:t>candidate</a:t>
            </a:r>
            <a:r>
              <a:rPr b="1" lang="en-US">
                <a:latin typeface="Lora"/>
                <a:ea typeface="Lora"/>
                <a:cs typeface="Lora"/>
                <a:sym typeface="Lora"/>
              </a:rPr>
              <a:t> speeches</a:t>
            </a:r>
            <a:r>
              <a:rPr b="1" i="0" lang="en-US" u="none" cap="none" strike="noStrike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 (</a:t>
            </a:r>
            <a:r>
              <a:rPr b="1" lang="en-US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by</a:t>
            </a:r>
            <a:r>
              <a:rPr b="1" i="0" lang="en-US" u="none" cap="none" strike="noStrike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US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Sept 27)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248920" lvl="0" marL="27432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ora"/>
              <a:buChar char="•"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Online Voting (2 voting </a:t>
            </a:r>
            <a:r>
              <a:rPr b="1" lang="en-US">
                <a:latin typeface="Lora"/>
                <a:ea typeface="Lora"/>
                <a:cs typeface="Lora"/>
                <a:sym typeface="Lora"/>
              </a:rPr>
              <a:t>delegates</a:t>
            </a:r>
            <a:r>
              <a:rPr b="1" lang="en-US">
                <a:latin typeface="Lora"/>
                <a:ea typeface="Lora"/>
                <a:cs typeface="Lora"/>
                <a:sym typeface="Lora"/>
              </a:rPr>
              <a:t> per school) </a:t>
            </a:r>
            <a:r>
              <a:rPr b="1" lang="en-US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October 7-8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248920" lvl="0" marL="27432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ora"/>
              <a:buChar char="•"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Electronic HOSA membership application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762000" y="571150"/>
            <a:ext cx="6781800" cy="1255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6598C"/>
              </a:buClr>
              <a:buSzPts val="4860"/>
              <a:buFont typeface="Impact"/>
              <a:buNone/>
            </a:pPr>
            <a:r>
              <a:rPr lang="en-US" sz="4860">
                <a:solidFill>
                  <a:srgbClr val="06598C"/>
                </a:solidFill>
              </a:rPr>
              <a:t>REGION VII ONLINE ACCESS</a:t>
            </a:r>
            <a:endParaRPr/>
          </a:p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762000" y="1826950"/>
            <a:ext cx="7543800" cy="4247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						</a:t>
            </a:r>
            <a:endParaRPr b="1" sz="2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Gold Coast Region HOSA Website: http://hosagoldcoast.dadeschools.net</a:t>
            </a:r>
            <a:endParaRPr b="1" sz="2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ora"/>
              <a:buChar char="●"/>
            </a:pPr>
            <a:r>
              <a:rPr lang="en-US" sz="2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Where do I find? (Intent forms, Calendar, Officer Video, Region news)</a:t>
            </a:r>
            <a:endParaRPr sz="2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●"/>
            </a:pPr>
            <a:r>
              <a:rPr lang="en-US" sz="2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HOSA Regional Officer online application </a:t>
            </a:r>
            <a:r>
              <a:rPr b="1" lang="en-US" sz="2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Sept 16- 27</a:t>
            </a:r>
            <a:endParaRPr b="1" sz="2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ora"/>
              <a:buChar char="●"/>
            </a:pPr>
            <a:r>
              <a:rPr lang="en-US" sz="2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HOSA Regional Officer Exam  (80% pass rate to qualify)</a:t>
            </a:r>
            <a:endParaRPr sz="2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ora"/>
              <a:buChar char="●"/>
            </a:pPr>
            <a:r>
              <a:rPr lang="en-US" sz="2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Upon approval candidates are required to submit a 2 min video </a:t>
            </a:r>
            <a:endParaRPr sz="2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ora"/>
              <a:buChar char="●"/>
            </a:pPr>
            <a:r>
              <a:rPr lang="en-US" sz="2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Online Voting will be </a:t>
            </a:r>
            <a:r>
              <a:rPr b="1" lang="en-US" sz="2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October 7-8, 2019</a:t>
            </a:r>
            <a:endParaRPr b="1" sz="2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type="title"/>
          </p:nvPr>
        </p:nvSpPr>
        <p:spPr>
          <a:xfrm>
            <a:off x="1143000" y="4572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6598C"/>
              </a:buClr>
              <a:buSzPts val="4860"/>
              <a:buFont typeface="Impact"/>
              <a:buNone/>
            </a:pPr>
            <a:r>
              <a:rPr b="0" i="0" lang="en-US" sz="4860" u="none" cap="none" strike="noStrike">
                <a:solidFill>
                  <a:srgbClr val="06598C"/>
                </a:solidFill>
                <a:latin typeface="Impact"/>
                <a:ea typeface="Impact"/>
                <a:cs typeface="Impact"/>
                <a:sym typeface="Impact"/>
              </a:rPr>
              <a:t>CHAIRPERSON &amp; JUDGES </a:t>
            </a:r>
            <a:endParaRPr/>
          </a:p>
        </p:txBody>
      </p:sp>
      <p:sp>
        <p:nvSpPr>
          <p:cNvPr id="178" name="Google Shape;178;p27"/>
          <p:cNvSpPr txBox="1"/>
          <p:nvPr>
            <p:ph idx="1" type="body"/>
          </p:nvPr>
        </p:nvSpPr>
        <p:spPr>
          <a:xfrm>
            <a:off x="762000" y="2209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Chairpersons &amp; Judges </a:t>
            </a:r>
            <a:r>
              <a:rPr lang="en-US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			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Lora"/>
              <a:ea typeface="Lora"/>
              <a:cs typeface="Lora"/>
              <a:sym typeface="Lora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</a:pPr>
            <a:r>
              <a:rPr lang="en-US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District 3 @ RMEC January 10th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</a:pPr>
            <a:r>
              <a:rPr lang="en-US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District 1 &amp; 2 @ RMEC January 17th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</a:pPr>
            <a:r>
              <a:rPr lang="en-US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All instructors are required to participate on both days. You are either chairing or judging an event on the day you school is not competing.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1219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19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1181100" y="2362200"/>
            <a:ext cx="6781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6598C"/>
              </a:buClr>
              <a:buSzPts val="5400"/>
              <a:buFont typeface="Impact"/>
              <a:buNone/>
            </a:pPr>
            <a:r>
              <a:rPr b="0" i="0" lang="en-US" sz="5400" u="none" cap="none" strike="noStrike">
                <a:solidFill>
                  <a:srgbClr val="06598C"/>
                </a:solidFill>
                <a:latin typeface="Impact"/>
                <a:ea typeface="Impact"/>
                <a:cs typeface="Impact"/>
                <a:sym typeface="Impact"/>
              </a:rPr>
              <a:t>Lunch: 11:30 – 12:30 PM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type="title"/>
          </p:nvPr>
        </p:nvSpPr>
        <p:spPr>
          <a:xfrm>
            <a:off x="1143000" y="4572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6598C"/>
              </a:buClr>
              <a:buSzPts val="4860"/>
              <a:buFont typeface="Impact"/>
              <a:buNone/>
            </a:pPr>
            <a:br>
              <a:rPr b="0" i="0" lang="en-US" sz="4860" u="none" cap="none" strike="noStrike">
                <a:solidFill>
                  <a:srgbClr val="06598C"/>
                </a:solidFill>
                <a:latin typeface="Impact"/>
                <a:ea typeface="Impact"/>
                <a:cs typeface="Impact"/>
                <a:sym typeface="Impact"/>
              </a:rPr>
            </a:br>
            <a:br>
              <a:rPr b="0" i="0" lang="en-US" sz="4860" u="none" cap="none" strike="noStrike">
                <a:solidFill>
                  <a:srgbClr val="06598C"/>
                </a:solidFill>
                <a:latin typeface="Impact"/>
                <a:ea typeface="Impact"/>
                <a:cs typeface="Impact"/>
                <a:sym typeface="Impact"/>
              </a:rPr>
            </a:br>
            <a:br>
              <a:rPr b="0" i="0" lang="en-US" sz="4860" u="none" cap="none" strike="noStrike">
                <a:solidFill>
                  <a:srgbClr val="06598C"/>
                </a:solidFill>
                <a:latin typeface="Impact"/>
                <a:ea typeface="Impact"/>
                <a:cs typeface="Impact"/>
                <a:sym typeface="Impact"/>
              </a:rPr>
            </a:br>
            <a:br>
              <a:rPr b="0" i="0" lang="en-US" sz="4860" u="none" cap="none" strike="noStrike">
                <a:solidFill>
                  <a:srgbClr val="06598C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-US" sz="4860">
                <a:solidFill>
                  <a:srgbClr val="06598C"/>
                </a:solidFill>
              </a:rPr>
              <a:t>Breakout Session</a:t>
            </a:r>
            <a:endParaRPr/>
          </a:p>
        </p:txBody>
      </p:sp>
      <p:sp>
        <p:nvSpPr>
          <p:cNvPr id="189" name="Google Shape;189;p29"/>
          <p:cNvSpPr txBox="1"/>
          <p:nvPr/>
        </p:nvSpPr>
        <p:spPr>
          <a:xfrm>
            <a:off x="899700" y="2369700"/>
            <a:ext cx="7344600" cy="3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b="1" lang="en-US" sz="2400"/>
              <a:t>Region 1- Marce Shur</a:t>
            </a:r>
            <a:endParaRPr b="1"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b="1" lang="en-US" sz="2400"/>
              <a:t>Region 2- Tammy Law</a:t>
            </a:r>
            <a:endParaRPr b="1"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b="1" lang="en-US" sz="2400"/>
              <a:t>Region 3- Lema Gilliard</a:t>
            </a:r>
            <a:endParaRPr b="1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1143000" y="4572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6598C"/>
              </a:buClr>
              <a:buSzPts val="4860"/>
              <a:buFont typeface="Impact"/>
              <a:buNone/>
            </a:pPr>
            <a:br>
              <a:rPr b="0" i="0" lang="en-US" sz="4860" u="none" cap="none" strike="noStrike">
                <a:solidFill>
                  <a:srgbClr val="06598C"/>
                </a:solidFill>
                <a:latin typeface="Impact"/>
                <a:ea typeface="Impact"/>
                <a:cs typeface="Impact"/>
                <a:sym typeface="Impact"/>
              </a:rPr>
            </a:br>
            <a:br>
              <a:rPr b="0" i="0" lang="en-US" sz="4860" u="none" cap="none" strike="noStrike">
                <a:solidFill>
                  <a:srgbClr val="06598C"/>
                </a:solidFill>
                <a:latin typeface="Impact"/>
                <a:ea typeface="Impact"/>
                <a:cs typeface="Impact"/>
                <a:sym typeface="Impact"/>
              </a:rPr>
            </a:br>
            <a:br>
              <a:rPr b="0" i="0" lang="en-US" sz="4860" u="none" cap="none" strike="noStrike">
                <a:solidFill>
                  <a:srgbClr val="06598C"/>
                </a:solidFill>
                <a:latin typeface="Impact"/>
                <a:ea typeface="Impact"/>
                <a:cs typeface="Impact"/>
                <a:sym typeface="Impact"/>
              </a:rPr>
            </a:br>
            <a:br>
              <a:rPr b="0" i="0" lang="en-US" sz="4860" u="none" cap="none" strike="noStrike">
                <a:solidFill>
                  <a:srgbClr val="06598C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b="0" i="0" lang="en-US" sz="4860" u="none" cap="none" strike="noStrike">
                <a:solidFill>
                  <a:srgbClr val="06598C"/>
                </a:solidFill>
                <a:latin typeface="Impact"/>
                <a:ea typeface="Impact"/>
                <a:cs typeface="Impact"/>
                <a:sym typeface="Impact"/>
              </a:rPr>
              <a:t>QUESTIONS/ANSWERS/</a:t>
            </a:r>
            <a:br>
              <a:rPr b="0" i="0" lang="en-US" sz="4860" u="none" cap="none" strike="noStrike">
                <a:solidFill>
                  <a:srgbClr val="06598C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b="0" i="0" lang="en-US" sz="4860" u="none" cap="none" strike="noStrike">
                <a:solidFill>
                  <a:srgbClr val="06598C"/>
                </a:solidFill>
                <a:latin typeface="Impact"/>
                <a:ea typeface="Impact"/>
                <a:cs typeface="Impact"/>
                <a:sym typeface="Impact"/>
              </a:rPr>
              <a:t>COMMENTS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title"/>
          </p:nvPr>
        </p:nvSpPr>
        <p:spPr>
          <a:xfrm>
            <a:off x="762000" y="685800"/>
            <a:ext cx="7698900" cy="1098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</a:rPr>
              <a:t>              </a:t>
            </a:r>
            <a:r>
              <a:rPr lang="en-US">
                <a:solidFill>
                  <a:srgbClr val="0000FF"/>
                </a:solidFill>
              </a:rPr>
              <a:t>Introductions 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800100" y="1669050"/>
            <a:ext cx="7543800" cy="388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1" lang="en-US" u="sng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Magaly Parets</a:t>
            </a:r>
            <a:r>
              <a:rPr lang="en-US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- Gold Coast HOSA Advisor/ CTE Curriculum Support Specialist</a:t>
            </a:r>
            <a:endParaRPr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1" lang="en-US" u="sng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Marce Shur</a:t>
            </a:r>
            <a:r>
              <a:rPr lang="en-US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- Gold Coast Region 1 Advisor</a:t>
            </a:r>
            <a:endParaRPr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1" lang="en-US" u="sng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Tammy Law</a:t>
            </a:r>
            <a:r>
              <a:rPr lang="en-US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- Gold Coast Region 2 Advisor</a:t>
            </a:r>
            <a:endParaRPr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1" lang="en-US" u="sng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Lema Gilliard -</a:t>
            </a:r>
            <a:r>
              <a:rPr lang="en-US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  Gold Coast Region 3 Advisor</a:t>
            </a:r>
            <a:endParaRPr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762000" y="685800"/>
            <a:ext cx="7543800" cy="950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FF"/>
                </a:solidFill>
              </a:rPr>
              <a:t>Advisor Contact Information</a:t>
            </a:r>
            <a:endParaRPr sz="4800">
              <a:solidFill>
                <a:srgbClr val="0000FF"/>
              </a:solidFill>
            </a:endParaRPr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115675" y="1883875"/>
            <a:ext cx="8940300" cy="421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Region 1 - Marce Shur - Email : </a:t>
            </a:r>
            <a:r>
              <a:rPr lang="en-US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3"/>
              </a:rPr>
              <a:t>marceshur@dadeschools.net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						    Cell: 305-773-1456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Region 2 - Tammy Law- Email: </a:t>
            </a:r>
            <a:r>
              <a:rPr lang="en-US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4"/>
              </a:rPr>
              <a:t>tammylaw@dadeschools.net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						    Cell: 954-328-6378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Region 3-  Lema Gilliard-Email: </a:t>
            </a:r>
            <a:r>
              <a:rPr lang="en-US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5"/>
              </a:rPr>
              <a:t>lemagilliard@dadeschools.net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						    Cell: 786-247-2119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1143000" y="4572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6598C"/>
              </a:buClr>
              <a:buSzPts val="4800"/>
              <a:buFont typeface="Impact"/>
              <a:buNone/>
            </a:pPr>
            <a:r>
              <a:rPr b="0" i="0" lang="en-US" sz="4800" u="none" cap="none" strike="noStrike">
                <a:solidFill>
                  <a:srgbClr val="06598C"/>
                </a:solidFill>
                <a:latin typeface="Impact"/>
                <a:ea typeface="Impact"/>
                <a:cs typeface="Impact"/>
                <a:sym typeface="Impact"/>
              </a:rPr>
              <a:t>REGISTRATION </a:t>
            </a:r>
            <a:endParaRPr/>
          </a:p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643425" y="918175"/>
            <a:ext cx="8050500" cy="5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1" sz="18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 HOSA Registration Dues	</a:t>
            </a:r>
            <a:endParaRPr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Lora"/>
              <a:buChar char="●"/>
            </a:pPr>
            <a:r>
              <a:rPr lang="en-US">
                <a:solidFill>
                  <a:srgbClr val="980000"/>
                </a:solidFill>
                <a:latin typeface="Lora"/>
                <a:ea typeface="Lora"/>
                <a:cs typeface="Lora"/>
                <a:sym typeface="Lora"/>
              </a:rPr>
              <a:t>Regional    $8.00 – Deadline Nov. 8, 2019</a:t>
            </a:r>
            <a:endParaRPr>
              <a:solidFill>
                <a:srgbClr val="98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80000"/>
                </a:solidFill>
                <a:latin typeface="Lora"/>
                <a:ea typeface="Lora"/>
                <a:cs typeface="Lora"/>
                <a:sym typeface="Lora"/>
              </a:rPr>
              <a:t>State          $15.00 – November 26, 2019</a:t>
            </a:r>
            <a:br>
              <a:rPr lang="en-US">
                <a:solidFill>
                  <a:srgbClr val="980000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lang="en-US">
                <a:solidFill>
                  <a:srgbClr val="980000"/>
                </a:solidFill>
                <a:latin typeface="Lora"/>
                <a:ea typeface="Lora"/>
                <a:cs typeface="Lora"/>
                <a:sym typeface="Lora"/>
              </a:rPr>
              <a:t>	National    $10.00 – November 26, 2019</a:t>
            </a:r>
            <a:endParaRPr>
              <a:solidFill>
                <a:srgbClr val="98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810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Lora"/>
              <a:buChar char="●"/>
            </a:pPr>
            <a:r>
              <a:rPr b="1" lang="en-US">
                <a:solidFill>
                  <a:srgbClr val="980000"/>
                </a:solidFill>
                <a:latin typeface="Lora"/>
                <a:ea typeface="Lora"/>
                <a:cs typeface="Lora"/>
                <a:sym typeface="Lora"/>
              </a:rPr>
              <a:t>All members must pay Regional, State and National dues. This includes Members that are not competing. </a:t>
            </a:r>
            <a:endParaRPr b="1">
              <a:solidFill>
                <a:srgbClr val="98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2743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363550" y="685800"/>
            <a:ext cx="8394900" cy="966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</a:rPr>
              <a:t>         </a:t>
            </a:r>
            <a:r>
              <a:rPr lang="en-US">
                <a:solidFill>
                  <a:srgbClr val="0000FF"/>
                </a:solidFill>
              </a:rPr>
              <a:t>Regional Registration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165250" y="1652400"/>
            <a:ext cx="8874000" cy="5066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</a:pP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Sept. 13th – Nov. 8 Gold Coast Region Registration - </a:t>
            </a: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$8.00 (online Registration)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</a:pP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Must register for membership and competition by this date.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</a:pP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Make checks payable to:  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      DISTRICT 1: ROBERT MORGAN EC &amp; TC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      DISTRICT 2: HIALEAH GARDENS SENIOR HIGH HOSA TRUST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      DISTRICT 3: MAST@HOMESTEAD HOSA TRUST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</a:pPr>
            <a:r>
              <a:rPr b="1" lang="en-US" sz="1800" u="sng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Bring</a:t>
            </a: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the check, the intent form and the official list from HOSA website 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registration to your Regional District Advisor. 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371600" lvl="0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		District 1:  Attention:Marce Shur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371600" lvl="0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		District 2: Attention: Tammy Law</a:t>
            </a:r>
            <a:endParaRPr sz="1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371600" lvl="0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		District 3: Attention: Lema Gilliard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 rot="152">
            <a:off x="1143025" y="685750"/>
            <a:ext cx="6781800" cy="106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6598C"/>
              </a:buClr>
              <a:buSzPts val="4800"/>
              <a:buFont typeface="Impact"/>
              <a:buNone/>
            </a:pPr>
            <a:r>
              <a:rPr b="0" i="0" lang="en-US" sz="3600" u="none" cap="none" strike="noStrike">
                <a:solidFill>
                  <a:srgbClr val="0000FF"/>
                </a:solidFill>
                <a:latin typeface="Impact"/>
                <a:ea typeface="Impact"/>
                <a:cs typeface="Impact"/>
                <a:sym typeface="Impact"/>
              </a:rPr>
              <a:t>CAMP KULAQUA</a:t>
            </a:r>
            <a:endParaRPr b="0" i="0" sz="3600" u="none" cap="none" strike="noStrike">
              <a:solidFill>
                <a:srgbClr val="0000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6598C"/>
              </a:buClr>
              <a:buSzPts val="4800"/>
              <a:buFont typeface="Impact"/>
              <a:buNone/>
            </a:pPr>
            <a:r>
              <a:rPr b="0" i="0" lang="en-US" sz="3600" u="none" cap="none" strike="noStrike">
                <a:solidFill>
                  <a:srgbClr val="0000FF"/>
                </a:solidFill>
                <a:latin typeface="Impact"/>
                <a:ea typeface="Impact"/>
                <a:cs typeface="Impact"/>
                <a:sym typeface="Impact"/>
              </a:rPr>
              <a:t>Fall Leadership</a:t>
            </a:r>
            <a:endParaRPr sz="3600">
              <a:solidFill>
                <a:srgbClr val="0000FF"/>
              </a:solidFill>
            </a:endParaRPr>
          </a:p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333375" y="1338550"/>
            <a:ext cx="8429700" cy="52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37489" lvl="0" marL="7315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ora"/>
              <a:buChar char="•"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C</a:t>
            </a:r>
            <a:r>
              <a:rPr b="1" i="0" lang="en-US" u="none" cap="none" strike="noStrik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amp Kulaqua – November 1</a:t>
            </a:r>
            <a:r>
              <a:rPr b="1" lang="en-US">
                <a:latin typeface="Lora"/>
                <a:ea typeface="Lora"/>
                <a:cs typeface="Lora"/>
                <a:sym typeface="Lora"/>
              </a:rPr>
              <a:t>5</a:t>
            </a:r>
            <a:r>
              <a:rPr b="1" i="0" lang="en-US" u="none" cap="none" strike="noStrik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– 1</a:t>
            </a:r>
            <a:r>
              <a:rPr b="1" lang="en-US">
                <a:latin typeface="Lora"/>
                <a:ea typeface="Lora"/>
                <a:cs typeface="Lora"/>
                <a:sym typeface="Lora"/>
              </a:rPr>
              <a:t>7</a:t>
            </a:r>
            <a:r>
              <a:rPr b="1" i="0" lang="en-US" u="none" cap="none" strike="noStrik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, 201</a:t>
            </a:r>
            <a:r>
              <a:rPr b="1" lang="en-US">
                <a:latin typeface="Lora"/>
                <a:ea typeface="Lora"/>
                <a:cs typeface="Lora"/>
                <a:sym typeface="Lora"/>
              </a:rPr>
              <a:t>9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275589" lvl="0" marL="7315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ora"/>
              <a:buChar char="•"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Robert Morgan</a:t>
            </a:r>
            <a:r>
              <a:rPr b="1" i="0" lang="en-US" u="none" cap="none" strike="noStrik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at 5:30 a.m. leaving at 5:45 a.m.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248919" lvl="0" marL="7315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ora"/>
              <a:buChar char="•"/>
            </a:pPr>
            <a:r>
              <a:rPr b="1" i="0" lang="en-US" u="none" cap="none" strike="noStrik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William H. Turner leaving no later than 6:30 a.m.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248919" lvl="0" marL="7315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ora"/>
              <a:buChar char="•"/>
            </a:pPr>
            <a:r>
              <a:rPr b="1" i="0" lang="en-US" u="none" cap="none" strike="noStrik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Registration deadline</a:t>
            </a:r>
            <a:r>
              <a:rPr b="1" lang="en-US">
                <a:latin typeface="Lora"/>
                <a:ea typeface="Lora"/>
                <a:cs typeface="Lora"/>
                <a:sym typeface="Lora"/>
              </a:rPr>
              <a:t> and Regional Travel Intent form</a:t>
            </a:r>
            <a:r>
              <a:rPr b="1" i="0" lang="en-US" u="none" cap="none" strike="noStrik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  D</a:t>
            </a:r>
            <a:r>
              <a:rPr b="1" lang="en-US">
                <a:latin typeface="Lora"/>
                <a:ea typeface="Lora"/>
                <a:cs typeface="Lora"/>
                <a:sym typeface="Lora"/>
              </a:rPr>
              <a:t>ue no later than </a:t>
            </a:r>
            <a:r>
              <a:rPr b="1" i="0" lang="en-US" u="none" cap="none" strike="noStrik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October 1</a:t>
            </a:r>
            <a:r>
              <a:rPr b="1" lang="en-US">
                <a:latin typeface="Lora"/>
                <a:ea typeface="Lora"/>
                <a:cs typeface="Lora"/>
                <a:sym typeface="Lora"/>
              </a:rPr>
              <a:t>8</a:t>
            </a:r>
            <a:r>
              <a:rPr b="1" i="0" lang="en-US" u="none" cap="none" strike="noStrik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, 201</a:t>
            </a:r>
            <a:r>
              <a:rPr b="1" lang="en-US">
                <a:latin typeface="Lora"/>
                <a:ea typeface="Lora"/>
                <a:cs typeface="Lora"/>
                <a:sym typeface="Lora"/>
              </a:rPr>
              <a:t>9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248919" lvl="0" marL="7315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ora"/>
              <a:buChar char="•"/>
            </a:pPr>
            <a:r>
              <a:rPr b="1" i="0" lang="en-US" u="none" cap="none" strike="noStrik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$150.00 per student/advisor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248919" lvl="0" marL="7315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ora"/>
              <a:buChar char="•"/>
            </a:pPr>
            <a:r>
              <a:rPr b="1" i="0" lang="en-US" u="none" cap="none" strike="noStrik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Applicants to state officer position must attend conference. Advisor from his/her school must attend.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248919" lvl="0" marL="7315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ora"/>
              <a:buChar char="•"/>
            </a:pPr>
            <a:r>
              <a:rPr b="1" i="0" lang="en-US" u="none" cap="none" strike="noStrik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HOSA Gold </a:t>
            </a:r>
            <a:r>
              <a:rPr b="1" lang="en-US">
                <a:latin typeface="Lora"/>
                <a:ea typeface="Lora"/>
                <a:cs typeface="Lora"/>
                <a:sym typeface="Lora"/>
              </a:rPr>
              <a:t>Coast </a:t>
            </a:r>
            <a:r>
              <a:rPr b="1" i="0" lang="en-US" u="none" cap="none" strike="noStrik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Region will pay for Regional Officers and advisors must attend. 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248919" lvl="0" marL="7315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ora"/>
              <a:buChar char="•"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Bus transportation will be covered by MDCPS (no charter or private schools)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274319" lvl="0" marL="7315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Lora"/>
              <a:buChar char="•"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10% of membership (10 students max)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1219200" y="457200"/>
            <a:ext cx="6781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6598C"/>
              </a:buClr>
              <a:buSzPts val="5400"/>
              <a:buFont typeface="Impact"/>
              <a:buNone/>
            </a:pPr>
            <a:r>
              <a:rPr lang="en-US">
                <a:solidFill>
                  <a:srgbClr val="06598C"/>
                </a:solidFill>
              </a:rPr>
              <a:t>Regional Competition</a:t>
            </a:r>
            <a:endParaRPr/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609600" y="1371600"/>
            <a:ext cx="7543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Caping: </a:t>
            </a:r>
            <a:endParaRPr/>
          </a:p>
          <a:p>
            <a:pPr indent="-274319" lvl="1" marL="5943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Health Professions Events: </a:t>
            </a:r>
            <a:r>
              <a:rPr b="1" lang="en-US" sz="2000"/>
              <a:t>5</a:t>
            </a:r>
            <a:r>
              <a:rPr b="1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students/school</a:t>
            </a:r>
            <a:endParaRPr/>
          </a:p>
          <a:p>
            <a:pPr indent="-228600" lvl="2" marL="86868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Clinical Specialty</a:t>
            </a:r>
            <a:endParaRPr/>
          </a:p>
          <a:p>
            <a:pPr indent="-274319" lvl="1" marL="5943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Emergency Preparedness Events: </a:t>
            </a:r>
            <a:r>
              <a:rPr b="1" lang="en-US" sz="2000"/>
              <a:t>5</a:t>
            </a:r>
            <a:r>
              <a:rPr b="1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teams/school</a:t>
            </a:r>
            <a:endParaRPr/>
          </a:p>
          <a:p>
            <a:pPr indent="-228600" lvl="2" marL="86868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MRC Partnership</a:t>
            </a:r>
            <a:endParaRPr/>
          </a:p>
          <a:p>
            <a:pPr indent="-228600" lvl="2" marL="86868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Health</a:t>
            </a:r>
            <a:endParaRPr/>
          </a:p>
          <a:p>
            <a:pPr indent="-274319" lvl="1" marL="59436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Leadership Events: </a:t>
            </a:r>
            <a:r>
              <a:rPr b="1" lang="en-US" sz="2000"/>
              <a:t>5</a:t>
            </a:r>
            <a:r>
              <a:rPr b="1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students/school</a:t>
            </a:r>
            <a:endParaRPr/>
          </a:p>
          <a:p>
            <a:pPr indent="-228600" lvl="2" marL="86868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Extemporaneous Health Poster</a:t>
            </a:r>
            <a:endParaRPr/>
          </a:p>
          <a:p>
            <a:pPr indent="-228600" lvl="2" marL="86868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Extemporaneous Writing</a:t>
            </a:r>
            <a:endParaRPr/>
          </a:p>
          <a:p>
            <a:pPr indent="-228600" lvl="2" marL="86868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Health Career Photography</a:t>
            </a:r>
            <a:endParaRPr/>
          </a:p>
          <a:p>
            <a:pPr indent="-228600" lvl="2" marL="86868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Job Seeking Skills</a:t>
            </a:r>
            <a:endParaRPr/>
          </a:p>
          <a:p>
            <a:pPr indent="-228600" lvl="2" marL="86868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Prepared Speaking</a:t>
            </a:r>
            <a:endParaRPr/>
          </a:p>
          <a:p>
            <a:pPr indent="-228600" lvl="2" marL="86868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Researched Persuasive Writing and Speaking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1219200" y="457200"/>
            <a:ext cx="6781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6598C"/>
              </a:buClr>
              <a:buSzPts val="5400"/>
              <a:buFont typeface="Impact"/>
              <a:buNone/>
            </a:pPr>
            <a:r>
              <a:rPr lang="en-US">
                <a:solidFill>
                  <a:srgbClr val="06598C"/>
                </a:solidFill>
              </a:rPr>
              <a:t>Regional Competition</a:t>
            </a:r>
            <a:endParaRPr b="0" i="0" sz="5400" u="none" cap="none" strike="noStrike">
              <a:solidFill>
                <a:srgbClr val="06598C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609600" y="1676400"/>
            <a:ext cx="75438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4319" lvl="1" marL="5943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Teamwork Events: </a:t>
            </a:r>
            <a:r>
              <a:rPr b="1" lang="en-US" sz="2000"/>
              <a:t>5 </a:t>
            </a:r>
            <a:r>
              <a:rPr b="1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teams/school</a:t>
            </a:r>
            <a:endParaRPr/>
          </a:p>
          <a:p>
            <a:pPr indent="-228600" lvl="3" marL="1143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Community Awareness</a:t>
            </a:r>
            <a:endParaRPr/>
          </a:p>
          <a:p>
            <a:pPr indent="-228600" lvl="3" marL="1143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Health Career Display</a:t>
            </a:r>
            <a:endParaRPr/>
          </a:p>
          <a:p>
            <a:pPr indent="-228600" lvl="3" marL="1143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Health Education</a:t>
            </a:r>
            <a:endParaRPr/>
          </a:p>
          <a:p>
            <a:pPr indent="-228600" lvl="3" marL="1143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Medical Innovation-Original</a:t>
            </a:r>
            <a:endParaRPr/>
          </a:p>
          <a:p>
            <a:pPr indent="-228600" lvl="3" marL="1143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Service Announcement</a:t>
            </a:r>
            <a:endParaRPr b="0" i="0" sz="20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1" lang="en-US"/>
              <a:t>A</a:t>
            </a:r>
            <a:r>
              <a:rPr b="1" lang="en-US"/>
              <a:t>ny event that has a test (health science events or round one) have UNLIMITED registrations (no capping)</a:t>
            </a:r>
            <a:endParaRPr b="1"/>
          </a:p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b="1" lang="en-US"/>
              <a:t>70% minimum for qualification to place in any competitive event.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1143000" y="4572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6598C"/>
              </a:buClr>
              <a:buSzPts val="4860"/>
              <a:buFont typeface="Impact"/>
              <a:buNone/>
            </a:pPr>
            <a:r>
              <a:rPr b="0" i="0" lang="en-US" sz="4860" u="none" cap="none" strike="noStrike">
                <a:solidFill>
                  <a:srgbClr val="06598C"/>
                </a:solidFill>
                <a:latin typeface="Impact"/>
                <a:ea typeface="Impact"/>
                <a:cs typeface="Impact"/>
                <a:sym typeface="Impact"/>
              </a:rPr>
              <a:t>AFFILIATION DUES TO STATES AND NATIONAL</a:t>
            </a:r>
            <a:endParaRPr/>
          </a:p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762000" y="2209800"/>
            <a:ext cx="7543800" cy="40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62255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ora"/>
              <a:buChar char="•"/>
            </a:pPr>
            <a:r>
              <a:rPr b="1" i="0" lang="en-US" u="none" cap="none" strike="noStrik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Affiliation dues for state and nationals: on or before </a:t>
            </a:r>
            <a:r>
              <a:rPr b="1" lang="en-US">
                <a:latin typeface="Lora"/>
                <a:ea typeface="Lora"/>
                <a:cs typeface="Lora"/>
                <a:sym typeface="Lora"/>
              </a:rPr>
              <a:t>November 26th</a:t>
            </a:r>
            <a:r>
              <a:rPr b="1" i="0" lang="en-US" u="none" cap="none" strike="noStrik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, 201</a:t>
            </a:r>
            <a:r>
              <a:rPr b="1" lang="en-US">
                <a:latin typeface="Lora"/>
                <a:ea typeface="Lora"/>
                <a:cs typeface="Lora"/>
                <a:sym typeface="Lora"/>
              </a:rPr>
              <a:t>9</a:t>
            </a:r>
            <a:r>
              <a:rPr b="1" i="0" lang="en-US" u="none" cap="none" strike="noStrik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262255" lvl="0" marL="27432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ora"/>
              <a:buChar char="•"/>
            </a:pPr>
            <a:r>
              <a:rPr b="1" i="0" lang="en-US" u="none" cap="none" strike="noStrik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The same number of students and advisors from each school should be affiliated at State &amp; National.  Any discrepancies, will disqualify the student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262255" lvl="0" marL="27432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ora"/>
              <a:buChar char="•"/>
            </a:pPr>
            <a:r>
              <a:rPr b="1" i="0" lang="en-US" u="none" cap="none" strike="noStrik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Send check to </a:t>
            </a:r>
            <a:r>
              <a:rPr b="1" lang="en-US">
                <a:latin typeface="Lora"/>
                <a:ea typeface="Lora"/>
                <a:cs typeface="Lora"/>
                <a:sym typeface="Lora"/>
              </a:rPr>
              <a:t>Texas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182879" lvl="0" marL="164592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highlight>
                  <a:srgbClr val="841619"/>
                </a:highlight>
                <a:latin typeface="Lora"/>
                <a:ea typeface="Lora"/>
                <a:cs typeface="Lora"/>
                <a:sym typeface="Lora"/>
              </a:rPr>
              <a:t>HOSA-Future Health Professionals</a:t>
            </a:r>
            <a:endParaRPr sz="1800">
              <a:solidFill>
                <a:srgbClr val="FFFFFF"/>
              </a:solidFill>
              <a:highlight>
                <a:srgbClr val="841619"/>
              </a:highlight>
              <a:latin typeface="Lora"/>
              <a:ea typeface="Lora"/>
              <a:cs typeface="Lora"/>
              <a:sym typeface="Lora"/>
            </a:endParaRPr>
          </a:p>
          <a:p>
            <a:pPr indent="182879" lvl="0" marL="164592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highlight>
                  <a:srgbClr val="841619"/>
                </a:highlight>
                <a:latin typeface="Lora"/>
                <a:ea typeface="Lora"/>
                <a:cs typeface="Lora"/>
                <a:sym typeface="Lora"/>
              </a:rPr>
              <a:t>548 Silicon Drive, Suite 101</a:t>
            </a:r>
            <a:endParaRPr sz="1800">
              <a:solidFill>
                <a:srgbClr val="FFFFFF"/>
              </a:solidFill>
              <a:highlight>
                <a:srgbClr val="841619"/>
              </a:highlight>
              <a:latin typeface="Lora"/>
              <a:ea typeface="Lora"/>
              <a:cs typeface="Lora"/>
              <a:sym typeface="Lora"/>
            </a:endParaRPr>
          </a:p>
          <a:p>
            <a:pPr indent="182879" lvl="0" marL="164592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highlight>
                  <a:srgbClr val="841619"/>
                </a:highlight>
                <a:latin typeface="Lora"/>
                <a:ea typeface="Lora"/>
                <a:cs typeface="Lora"/>
                <a:sym typeface="Lora"/>
              </a:rPr>
              <a:t>Southlake, TX  76092</a:t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indent="-262254" lvl="1" marL="59436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ora"/>
              <a:buChar char="•"/>
            </a:pPr>
            <a:r>
              <a:rPr b="1" i="0" lang="en-US" sz="2400" u="none" cap="none" strike="noStrik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State $15.00 per student/advisor </a:t>
            </a:r>
            <a:endParaRPr sz="2400">
              <a:latin typeface="Lora"/>
              <a:ea typeface="Lora"/>
              <a:cs typeface="Lora"/>
              <a:sym typeface="Lora"/>
            </a:endParaRPr>
          </a:p>
          <a:p>
            <a:pPr indent="-274319" lvl="1" marL="59436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National $10.00 per student/adviso</a:t>
            </a:r>
            <a:r>
              <a:rPr b="1" i="0" lang="en-US" sz="259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 </a:t>
            </a:r>
            <a:endParaRPr/>
          </a:p>
          <a:p>
            <a:pPr indent="-133350" lvl="0" marL="27432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